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dning" id="{A8AB82B0-A100-BE15-B680-9A44E2515E7E}">
          <p14:sldIdLst>
            <p14:sldId id="256"/>
            <p14:sldId id="257"/>
            <p14:sldId id="258"/>
            <p14:sldId id="259"/>
            <p14:sldId id="260"/>
            <p14:sldId id="261"/>
            <p14:sldId id="262"/>
            <p14:sldId id="263"/>
            <p14:sldId id="264"/>
          </p14:sldIdLst>
        </p14:section>
        <p14:section name="Index per område och KF-indikator" id="{D1E2975A-7A0B-6EC7-1EFB-9B31081D602B}">
          <p14:sldIdLst>
            <p14:sldId id="265"/>
            <p14:sldId id="266"/>
            <p14:sldId id="267"/>
          </p14:sldIdLst>
        </p14:section>
        <p14:section name="Resultat per fråga" id="{A9E644DD-2F06-BF8A-9E46-75871752A786}">
          <p14:sldIdLst>
            <p14:sldId id="268"/>
            <p14:sldId id="269"/>
            <p14:sldId id="270"/>
            <p14:sldId id="271"/>
            <p14:sldId id="272"/>
            <p14:sldId id="273"/>
            <p14:sldId id="274"/>
            <p14:sldId id="275"/>
          </p14:sldIdLst>
        </p14:section>
        <p14:section name="Redovisning per kön" id="{64EFCE7E-7742-398D-D199-1E5E9F64EFCA}">
          <p14:sldIdLst>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Lst>
        </p14:section>
        <p14:section name="Ranking avdelningar per fråga" id="{78AC4513-77A2-65BC-2F26-51FE4910AF7B}">
          <p14:sldIdLst>
            <p14:sldId id="298"/>
            <p14:sldId id="299"/>
            <p14:sldId id="300"/>
            <p14:sldId id="301"/>
            <p14:sldId id="302"/>
            <p14:sldId id="303"/>
            <p14:sldId id="304"/>
            <p14:sldId id="305"/>
            <p14:sldId id="306"/>
            <p14:sldId id="307"/>
            <p14:sldId id="308"/>
            <p14:sldId id="309"/>
            <p14:sldId id="310"/>
            <p14:sldId id="311"/>
            <p14:sldId id="312"/>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fo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btitlebg">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3632026" r:id="rId1"/>
    <p:sldLayoutId id="2433632027" r:id="rId2"/>
    <p:sldLayoutId id="2433632028" r:id="rId3"/>
    <p:sldLayoutId id="2433632029" r:id="rId4"/>
    <p:sldLayoutId id="2433632030" r:id="rId5"/>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666750"/>
          <a:ext cx="12192000" cy="6600825"/>
          <a:chOff x="0" y="666750"/>
          <a:chExt cx="12192000" cy="6600825"/>
        </a:xfrm>
      </p:grpSpPr>
      <p:sp>
        <p:nvSpPr>
          <p:cNvPr id="5" name="Placeholder for title"/>
          <p:cNvSpPr txBox="1">
            <a:spLocks noGrp="1"/>
          </p:cNvSpPr>
          <p:nvPr>
            <p:ph type="title"/>
          </p:nvPr>
        </p:nvSpPr>
        <p:spPr>
          <a:xfrm>
            <a:off x="952500" y="666750"/>
            <a:ext cx="6953250" cy="323850"/>
          </a:xfrm>
          <a:prstGeom prst="rect">
            <a:avLst/>
          </a:prstGeom>
          <a:noFill/>
        </p:spPr>
        <p:txBody>
          <a:bodyPr lIns="91440" tIns="45720" rIns="91440" bIns="45720" rtlCol="0" anchor="t">
            <a:spAutoFit/>
          </a:bodyPr>
          <a:lstStyle/>
          <a:p>
            <a:pPr marL="0" marR="0" lvl="0" indent="0" algn="l" fontAlgn="t">
              <a:lnSpc>
                <a:spcPct val="100000"/>
              </a:lnSpc>
            </a:pPr>
            <a:r>
              <a:rPr lang="sv-SE" sz="4000" b="1" u="none" spc="0">
                <a:solidFill>
                  <a:srgbClr val="FFFFFF">
                    <a:alpha val="100000"/>
                  </a:srgbClr>
                </a:solidFill>
                <a:latin typeface="Arial"/>
              </a:rPr>
              <a:t>Vårdnadshavare Förskola</a:t>
            </a:r>
          </a:p>
        </p:txBody>
      </p:sp>
      <p:sp>
        <p:nvSpPr>
          <p:cNvPr id="2" name="textruta 1"/>
          <p:cNvSpPr txBox="1"/>
          <p:nvPr/>
        </p:nvSpPr>
        <p:spPr>
          <a:xfrm>
            <a:off x="952500" y="2286000"/>
            <a:ext cx="6953250" cy="762000"/>
          </a:xfrm>
          <a:prstGeom prst="rect">
            <a:avLst/>
          </a:prstGeom>
          <a:noFill/>
        </p:spPr>
        <p:txBody>
          <a:bodyPr lIns="91440" tIns="45720" rIns="91440" bIns="45720" rtlCol="0" anchor="b">
            <a:normAutofit/>
          </a:bodyPr>
          <a:lstStyle/>
          <a:p>
            <a:pPr marL="0" marR="0" lvl="0" indent="0" algn="l" fontAlgn="b">
              <a:lnSpc>
                <a:spcPct val="100000"/>
              </a:lnSpc>
            </a:pPr>
            <a:r>
              <a:rPr lang="sv-SE" sz="3500" u="none" spc="0">
                <a:solidFill>
                  <a:srgbClr val="FFFFFF">
                    <a:alpha val="100000"/>
                  </a:srgbClr>
                </a:solidFill>
                <a:latin typeface="Arial"/>
              </a:rPr>
              <a:t>Andante förskolor Utflyktsvägen</a:t>
            </a:r>
          </a:p>
        </p:txBody>
      </p:sp>
      <p:sp>
        <p:nvSpPr>
          <p:cNvPr id="3" name="textruta 2"/>
          <p:cNvSpPr txBox="1"/>
          <p:nvPr/>
        </p:nvSpPr>
        <p:spPr>
          <a:xfrm>
            <a:off x="952500" y="3048000"/>
            <a:ext cx="7143750" cy="190500"/>
          </a:xfrm>
          <a:prstGeom prst="rect">
            <a:avLst/>
          </a:prstGeom>
          <a:noFill/>
        </p:spPr>
        <p:txBody>
          <a:bodyPr lIns="91440" tIns="45720" rIns="91440" bIns="45720" rtlCol="0" anchor="t">
            <a:spAutoFit/>
          </a:bodyPr>
          <a:lstStyle/>
          <a:p>
            <a:pPr marL="0" marR="0" lvl="0" indent="0" algn="l" fontAlgn="t">
              <a:lnSpc>
                <a:spcPct val="100000"/>
              </a:lnSpc>
            </a:pPr>
            <a:r>
              <a:rPr lang="sv-SE" sz="2800" u="none" spc="0">
                <a:solidFill>
                  <a:srgbClr val="FFFFFF">
                    <a:alpha val="100000"/>
                  </a:srgbClr>
                </a:solidFill>
                <a:latin typeface="Arial"/>
              </a:rPr>
              <a:t>11 svar, 85%</a:t>
            </a:r>
          </a:p>
        </p:txBody>
      </p:sp>
      <p:sp>
        <p:nvSpPr>
          <p:cNvPr id="4" name="Placeholder for subTitle"/>
          <p:cNvSpPr txBox="1">
            <a:spLocks noGrp="1"/>
          </p:cNvSpPr>
          <p:nvPr>
            <p:ph type="subTitle"/>
          </p:nvPr>
        </p:nvSpPr>
        <p:spPr>
          <a:xfrm>
            <a:off x="0" y="6410325"/>
            <a:ext cx="12192000" cy="190500"/>
          </a:xfrm>
          <a:prstGeom prst="rect">
            <a:avLst/>
          </a:prstGeom>
          <a:noFill/>
        </p:spPr>
        <p:txBody>
          <a:bodyPr lIns="91440" tIns="45720" rIns="91440" bIns="45720" rtlCol="0" anchor="t">
            <a:spAutoFit/>
          </a:bodyPr>
          <a:lstStyle/>
          <a:p>
            <a:pPr marL="0" marR="0" lvl="0" indent="0" algn="l" fontAlgn="t">
              <a:lnSpc>
                <a:spcPct val="100000"/>
              </a:lnSpc>
            </a:pPr>
            <a:r>
              <a:rPr lang="sv-SE" sz="1600" u="none" spc="0">
                <a:solidFill>
                  <a:srgbClr val="000000">
                    <a:alpha val="100000"/>
                  </a:srgbClr>
                </a:solidFill>
                <a:latin typeface="Arial"/>
              </a:rPr>
              <a:t>Genomförd av Origo Group på uppdrag av Stockholms stad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048000"/>
          <a:ext cx="8172450" cy="4000500"/>
          <a:chOff x="552450" y="3048000"/>
          <a:chExt cx="8172450" cy="4000500"/>
        </a:xfrm>
      </p:grpSpPr>
      <p:sp>
        <p:nvSpPr>
          <p:cNvPr id="2" name="Placeholder for title"/>
          <p:cNvSpPr txBox="1">
            <a:spLocks noGrp="1"/>
          </p:cNvSpPr>
          <p:nvPr>
            <p:ph type="title"/>
          </p:nvPr>
        </p:nvSpPr>
        <p:spPr>
          <a:xfrm>
            <a:off x="552450" y="3048000"/>
            <a:ext cx="7620000" cy="952500"/>
          </a:xfrm>
          <a:prstGeom prst="rect">
            <a:avLst/>
          </a:prstGeom>
          <a:noFill/>
        </p:spPr>
        <p:txBody>
          <a:bodyPr lIns="91440" tIns="45720" rIns="91440" bIns="45720" rtlCol="0" anchor="t">
            <a:spAutoFit/>
          </a:bodyPr>
          <a:lstStyle/>
          <a:p>
            <a:pPr marL="0" marR="0" lvl="0" indent="0" algn="l" fontAlgn="t">
              <a:lnSpc>
                <a:spcPct val="100000"/>
              </a:lnSpc>
            </a:pPr>
            <a:r>
              <a:rPr lang="sv-SE" sz="2600" u="none" spc="0">
                <a:solidFill>
                  <a:srgbClr val="233A45">
                    <a:alpha val="100000"/>
                  </a:srgbClr>
                </a:solidFill>
                <a:latin typeface="Arial"/>
              </a:rPr>
              <a:t>Index per område och KF-indikator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Index per område och KF-indikator</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quot;HELHETSOMDÖME&quot; har högst andel instämmer: 100%, och &quot;NORMER OCH VÄRDEN&quot; har lägst andel instämmer: 9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523875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Index per område och KF-indikator</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quot;KF Indikator&quot; har högst andel instämmer: 100%, och &quot;SAMVERKAN MED HEMMET&quot; har lägst andel instämmer: 9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5238750"/>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¹Inget resultat</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048000"/>
          <a:ext cx="8172450" cy="4000500"/>
          <a:chOff x="552450" y="3048000"/>
          <a:chExt cx="8172450" cy="4000500"/>
        </a:xfrm>
      </p:grpSpPr>
      <p:sp>
        <p:nvSpPr>
          <p:cNvPr id="2" name="Placeholder for title"/>
          <p:cNvSpPr txBox="1">
            <a:spLocks noGrp="1"/>
          </p:cNvSpPr>
          <p:nvPr>
            <p:ph type="title"/>
          </p:nvPr>
        </p:nvSpPr>
        <p:spPr>
          <a:xfrm>
            <a:off x="552450" y="3048000"/>
            <a:ext cx="7620000" cy="952500"/>
          </a:xfrm>
          <a:prstGeom prst="rect">
            <a:avLst/>
          </a:prstGeom>
          <a:noFill/>
        </p:spPr>
        <p:txBody>
          <a:bodyPr lIns="91440" tIns="45720" rIns="91440" bIns="45720" rtlCol="0" anchor="t">
            <a:spAutoFit/>
          </a:bodyPr>
          <a:lstStyle/>
          <a:p>
            <a:pPr marL="0" marR="0" lvl="0" indent="0" algn="l" fontAlgn="t">
              <a:lnSpc>
                <a:spcPct val="100000"/>
              </a:lnSpc>
            </a:pPr>
            <a:r>
              <a:rPr lang="sv-SE" sz="2600" u="none" spc="0">
                <a:solidFill>
                  <a:srgbClr val="233A45">
                    <a:alpha val="100000"/>
                  </a:srgbClr>
                </a:solidFill>
                <a:latin typeface="Arial"/>
              </a:rPr>
              <a:t>Resultat per fråga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HELHETSOMDÖME</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är nöjd med mitt barns förskola&quot; är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254317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¹Lydelse 2023: Jag är som helhet nöjd med mitt barns förskola</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UTVECKLING OCH LÄRANDE</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quot;Jag upplever att mitt barn utvecklas och lär i förskolan&quot; har högst andel instämmer: 100%, och &quot;Jag upplever att mitt barn får det stöd som behövs i förskolan&quot; har lägst andel instämmer: 9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5238750"/>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¹Inget resultat
²Lydelse 2023: Jag upplever att mitt barn uppmuntras till att utveckla sitt språk (utveckla sitt ordförråd, sin förmåga att berätta, ställa frågor, uttrycka tankar, att lyssna och utveckla sitt skriftspråk)</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UTVECKLING OCH LÄRANDE</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förskolan bidrar till att mitt barn visar ett intresse för hållbar utveckling (exempelvis klimat, miljö, återbruk, livsvillkor)&quot; är andel instämmer 100%,  och för &quot;Jag upplever att förskolan bidrar till att mitt barn visar ett intresse för hållbar utveckling (exempelvis klimat, miljö, återbruk, livsvillkor)&quot; är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425767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¹Inget resultat
²Lydelse 2023: Mitt barns utveckling och lärande dokumenteras och synliggörs</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NORMER OCH VÄRDEN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quot;Jag upplever att mitt barn känner sig tryggt på förskolan&quot; har högst andel instämmer: 100%, och &quot;Jag upplever att personalen visar omsorg om mitt barn (exempelvis omvårdnad, omtanke och tillsyn)&quot; har lägst andel instämmer: 9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5238750"/>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¹Lydelse 2023: Jag upplever att mitt barn uppmuntras till att utveckla sina sociala förmågor (utveckla sin empati, initiativförmåga, ansvarskänsla, tolerans och omtanke inför andra)
²Inget resultat</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NORMER OCH VÄRDEN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förskolan bidrar till att mitt barn utvecklar en positiv bild av sig själv&quot; är andel instämmer 95%,  och för &quot;Jag upplever att förskolan medvetet främjar alla barns möjligheter att utvecklas på lika villkor oavsett kön&quot; är andel instämmer 9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425767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¹Inget resultat
²Lydelse 2023: Jag upplever att barnen på förskolan ges lika möjligheter att utvecklas oberoende av kön, etnisk tillhörighet, religion eller funktionsnedsättning</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SAMVERKAN MED HEMMET</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personalen bemöter mig på ett sätt som skapar förtroende och tillit&quot; är andel instämmer 95%,  och för &quot;Jag upplever att förskolans ledning är tillgängliga vid behov&quot; är andel instämmer 8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3686175"/>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4"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Om undersökningen</a:t>
            </a:r>
          </a:p>
        </p:txBody>
      </p:sp>
      <p:sp>
        <p:nvSpPr>
          <p:cNvPr id="2" name="textruta 1"/>
          <p:cNvSpPr txBox="1"/>
          <p:nvPr/>
        </p:nvSpPr>
        <p:spPr>
          <a:xfrm>
            <a:off x="552450" y="981075"/>
            <a:ext cx="11239500" cy="5429250"/>
          </a:xfrm>
          <a:prstGeom prst="rect">
            <a:avLst/>
          </a:prstGeom>
          <a:noFill/>
        </p:spPr>
        <p:txBody>
          <a:bodyPr lIns="91440" tIns="45720" rIns="91440" bIns="45720" rtlCol="0" anchor="t">
            <a:spAutoFit/>
          </a:bodyPr>
          <a:lstStyle/>
          <a:p>
            <a:pPr marL="0" marR="0" lvl="0" indent="0" algn="l" fontAlgn="t">
              <a:lnSpc>
                <a:spcPct val="100000"/>
              </a:lnSpc>
            </a:pPr>
            <a:r>
              <a:rPr lang="sv-SE" sz="1200" u="none" spc="0">
                <a:solidFill>
                  <a:srgbClr val="000000">
                    <a:alpha val="100000"/>
                  </a:srgbClr>
                </a:solidFill>
                <a:latin typeface="Arial"/>
              </a:rPr>
              <a:t>Undersökningen är en totalundersökning och riktas till samtliga vårdnadshavare med barn i förskola/familjedaghem i Stockholms stad (kommunal och enskild regi). Syftet med undersökningen är att utveckla den pedagogiska kvaliteten i varje enskild förskola/familjedaghem. Resultaten används även för att underlätta valet av förskola/familjedaghem för vårdnadshavare i Stockholms stad genom att resultatet publiceras på start.stockholm
Undersökningen genomfördes med hjälp av utskick via mejl. Flertalet påminnelser via mejl genomfördes till de som inte besvarade enkäten. 
Båda vårdnadshavarna gavs möjlighet att besvara enkäten. I de fall båda svarade vägs svaren ihop till ett genomsnitt. I resultat såväl som svarsfrekvens beräknas svaren som ett svar per barn.
Urvalet tillhandahölls av Stockholms stad och är hämtat från Stockholms stads register BER. Urvalet innefattade samtliga barn som i mitten av december föregående år var inskrivna på en förskola/familjedaghem i Stockholms stad.
Undersökningen genomfördes under vecka 8–12.</a:t>
            </a:r>
          </a:p>
        </p:txBody>
      </p:sp>
      <p:sp>
        <p:nvSpPr>
          <p:cNvPr id="3" name="textruta 2"/>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KOST, RÖRELSE OCH HÄLSA</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är nöjd med informationen jag får om maten som serveras på förskolan&quot; är andel instämmer 100%,  och för &quot;Jag upplever att förskolan bidrar till att mitt barn dagligen deltar i fysiska aktiviteter&quot; är andel instämmer 8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425767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¹Lydelse 2023: Jag upplever att mitt barn uppmuntras till fysiska aktiviteter</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048000"/>
          <a:ext cx="8172450" cy="4000500"/>
          <a:chOff x="552450" y="3048000"/>
          <a:chExt cx="8172450" cy="4000500"/>
        </a:xfrm>
      </p:grpSpPr>
      <p:sp>
        <p:nvSpPr>
          <p:cNvPr id="2" name="Placeholder for title"/>
          <p:cNvSpPr txBox="1">
            <a:spLocks noGrp="1"/>
          </p:cNvSpPr>
          <p:nvPr>
            <p:ph type="title"/>
          </p:nvPr>
        </p:nvSpPr>
        <p:spPr>
          <a:xfrm>
            <a:off x="552450" y="3048000"/>
            <a:ext cx="7620000" cy="952500"/>
          </a:xfrm>
          <a:prstGeom prst="rect">
            <a:avLst/>
          </a:prstGeom>
          <a:noFill/>
        </p:spPr>
        <p:txBody>
          <a:bodyPr lIns="91440" tIns="45720" rIns="91440" bIns="45720" rtlCol="0" anchor="t">
            <a:spAutoFit/>
          </a:bodyPr>
          <a:lstStyle/>
          <a:p>
            <a:pPr marL="0" marR="0" lvl="0" indent="0" algn="l" fontAlgn="t">
              <a:lnSpc>
                <a:spcPct val="100000"/>
              </a:lnSpc>
            </a:pPr>
            <a:r>
              <a:rPr lang="sv-SE" sz="2600" u="none" spc="0">
                <a:solidFill>
                  <a:srgbClr val="233A45">
                    <a:alpha val="100000"/>
                  </a:srgbClr>
                </a:solidFill>
                <a:latin typeface="Arial"/>
              </a:rPr>
              <a:t>Redovisning per kön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HELHETSOMDÖME</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HELHETSOMDÖME&quot; är andel instämmer 100%,  och för &quot;HELHETSOMDÖME&quot; är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340042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UTVECKLING OCH LÄRANDE</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UTVECKLING OCH LÄRANDE&quot; är andel instämmer 100%,  och för &quot;UTVECKLING OCH LÄRANDE&quot; är andel instämmer 98%."/>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340042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NORMER OCH VÄRDEN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NORMER OCH VÄRDEN&quot; är andel instämmer 100%,  och för &quot;NORMER OCH VÄRDEN&quot; är andel instämmer 9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340042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SAMVERKAN MED HEMMET</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SAMVERKAN MED HEMMET&quot; är andel instämmer 92%,  och för &quot;SAMVERKAN MED HEMMET&quot; är andel instämmer 9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2828925"/>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KOST, RÖRELSE OCH HÄLSA</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KOST, RÖRELSE OCH HÄLSA&quot; är andel instämmer 100%,  och för &quot;KOST, RÖRELSE OCH HÄLSA&quot; är andel instämmer 8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340042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KF Indikator</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KF Indikator&quot; är andel instämmer 100%,  och för &quot;KF Indikator&quot; är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340042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Jag är nöjd med mitt barns förskola</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är nöjd med mitt barns förskola&quot; är andel instämmer 100%,  och för &quot;Jag är nöjd med mitt barns förskola&quot; är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340042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¹För få svar
²Lydelse 2023: Jag är som helhet nöjd med mitt barns förskola</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050" u="none" spc="0">
                <a:solidFill>
                  <a:srgbClr val="000000">
                    <a:alpha val="100000"/>
                  </a:srgbClr>
                </a:solidFill>
                <a:latin typeface="Arial"/>
              </a:rPr>
              <a:t>Jag upplever att mitt barn utvecklas och lär i förskolan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mitt barn utvecklas och lär i förskolan&quot; är andel instämmer 100%,  och för &quot;Jag upplever att mitt barn utvecklas och lär i förskolan&quot; är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2828925"/>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4"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Om undersökningen</a:t>
            </a:r>
          </a:p>
        </p:txBody>
      </p:sp>
      <p:sp>
        <p:nvSpPr>
          <p:cNvPr id="2" name="textruta 1"/>
          <p:cNvSpPr txBox="1"/>
          <p:nvPr/>
        </p:nvSpPr>
        <p:spPr>
          <a:xfrm>
            <a:off x="552450" y="981075"/>
            <a:ext cx="11239500" cy="5429250"/>
          </a:xfrm>
          <a:prstGeom prst="rect">
            <a:avLst/>
          </a:prstGeom>
          <a:noFill/>
        </p:spPr>
        <p:txBody>
          <a:bodyPr lIns="91440" tIns="45720" rIns="91440" bIns="45720" rtlCol="0" anchor="t">
            <a:spAutoFit/>
          </a:bodyPr>
          <a:lstStyle/>
          <a:p>
            <a:pPr marL="0" marR="0" lvl="0" indent="0" algn="l" fontAlgn="t">
              <a:lnSpc>
                <a:spcPct val="100000"/>
              </a:lnSpc>
            </a:pPr>
            <a:r>
              <a:rPr lang="sv-SE" sz="1200" u="none" spc="0">
                <a:solidFill>
                  <a:srgbClr val="000000">
                    <a:alpha val="100000"/>
                  </a:srgbClr>
                </a:solidFill>
                <a:latin typeface="Arial"/>
              </a:rPr>
              <a:t>Vid beräkning av resultaten används alltid årets urval och underlag som utgångspunkt. Detta innebär bland annat att om exempelvis ett index har förändrats i vilka frågor som ingår räknas tidigare års resultat om baserat på de frågor som ingår i årets undersökning.
Inför 2024 års undersökning genomfördes en revidering av enkätfrågorna, flertalet frågorna jämförs således bara med ett år. En frågebank med tilläggsfrågor infördes varifrån huvudmän hade valet att lägga till frågor. Eventuellt tillagda frågor från frågebanken redovisas enbart i stadsdelsrapporter samt enhetsrapporter och jämförs där med totalresultatet av de som valt samma tilläggsfråga. Underlaget för jämförelsen av tilläggsfrågor varierar beroende på hur många huvudmän som har valt att lägga till frågan.  
Index per område är en sammanvägning av andelen nöjda (betyg 4 + 5) per fråga inom frågeområdet. Indexet har beräknats enligt en skala 0-100. Enbart frågor i basenkäten ingår i indexberäkningar, ej frågor från frågebanken. 
KF-indikator beräknas som andelen nöjda (betyg 4 + 5) på frågan: Jag är som helhet nöjd med mitt barns förskola.
Diagrammen visar andelen av de som svarat och som har avgivit ett betyg (1-5). Andelarna beräknas exklusive vet ej-svar. På grund av avrundning kan det hända att summan av betyget 1,2, 3, 4 och 5 (instämmer inte alls-instämmer helt) inte alltid summerar till exakt 100 procent. Svarsalternativet vet ej redovisas separat som andelen av de i målgruppen som avgivit svaret vet ej.
För att ett resultat skall tas fram krävs minst 5 svarande inom gruppen.</a:t>
            </a:r>
          </a:p>
        </p:txBody>
      </p:sp>
      <p:sp>
        <p:nvSpPr>
          <p:cNvPr id="3" name="textruta 2"/>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1400" u="none" spc="0">
                <a:solidFill>
                  <a:srgbClr val="000000">
                    <a:alpha val="100000"/>
                  </a:srgbClr>
                </a:solidFill>
                <a:latin typeface="Arial"/>
              </a:rPr>
              <a:t>Jag upplever att mitt barns språkliga förmåga utvecklas i förskolan (använder fler ord, ställer frågor och uttrycker tankar)</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mitt barns språkliga förmåga utvecklas i förskolan (använder fler ord, ställer frågor och uttrycker tankar)&quot; är andel instämmer 100%,  och för &quot;Jag upplever att mitt barns språkliga förmåga utvecklas i förskolan (använder fler ord, ställer frågor och uttrycker tankar)&quot; är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340042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¹För få svar
²Lydelse 2023: Jag upplever att mitt barn uppmuntras till att utveckla sitt språk (utveckla sitt ordförråd, sin förmåga att berätta, ställa frågor, uttrycka tankar, att lyssna och utveckla sitt skriftspråk)</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2700" u="none" spc="0">
                <a:solidFill>
                  <a:srgbClr val="000000">
                    <a:alpha val="100000"/>
                  </a:srgbClr>
                </a:solidFill>
                <a:latin typeface="Arial"/>
              </a:rPr>
              <a:t>Jag upplever att mitt barn får det stöd som behövs i förskolan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mitt barn får det stöd som behövs i förskolan&quot; är andel instämmer 100%,  och för &quot;Jag upplever att mitt barn får det stöd som behövs i förskolan&quot; är andel instämmer 9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2828925"/>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1250" u="none" spc="0">
                <a:solidFill>
                  <a:srgbClr val="000000">
                    <a:alpha val="100000"/>
                  </a:srgbClr>
                </a:solidFill>
                <a:latin typeface="Arial"/>
              </a:rPr>
              <a:t>Jag upplever att förskolan bidrar till att mitt barn visar ett intresse för hållbar utveckling (exempelvis klimat, miljö, återbruk, livsvillkor)</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förskolan bidrar till att mitt barn visar ett intresse för hållbar utveckling (exempelvis klimat, miljö, återbruk, livsvillkor)&quot; är andel instämmer 100%,  och för &quot;Jag upplever att förskolan bidrar till att mitt barn visar ett intresse för hållbar utveckling (exempelvis klimat, miljö, återbruk, livsvillkor)&quot; är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2828925"/>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2950" u="none" spc="0">
                <a:solidFill>
                  <a:srgbClr val="000000">
                    <a:alpha val="100000"/>
                  </a:srgbClr>
                </a:solidFill>
                <a:latin typeface="Arial"/>
              </a:rPr>
              <a:t>Jag får information om mitt barns utveckling och lärande</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får information om mitt barns utveckling och lärande&quot; är andel instämmer 100%,  och för &quot;Jag får information om mitt barns utveckling och lärande&quot; är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340042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¹För få svar
²Lydelse 2023: Mitt barns utveckling och lärande dokumenteras och synliggörs</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33</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2950" u="none" spc="0">
                <a:solidFill>
                  <a:srgbClr val="000000">
                    <a:alpha val="100000"/>
                  </a:srgbClr>
                </a:solidFill>
                <a:latin typeface="Arial"/>
              </a:rPr>
              <a:t>Jag upplever att mitt barn känner sig tryggt på förskolan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mitt barn känner sig tryggt på förskolan&quot; är andel instämmer 100%,  och för &quot;Jag upplever att mitt barn känner sig tryggt på förskolan&quot; är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340042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1650" u="none" spc="0">
                <a:solidFill>
                  <a:srgbClr val="000000">
                    <a:alpha val="100000"/>
                  </a:srgbClr>
                </a:solidFill>
                <a:latin typeface="Arial"/>
              </a:rPr>
              <a:t>Jag upplever att förskolan bidrar till att mitt barn utvecklar förmåga till empati, tolerans och omtanke</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förskolan bidrar till att mitt barn utvecklar förmåga till empati, tolerans och omtanke&quot; är andel instämmer 100%,  och för &quot;Jag upplever att förskolan bidrar till att mitt barn utvecklar förmåga till empati, tolerans och omtanke&quot; är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340042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¹För få svar
²Lydelse 2023: Jag upplever att mitt barn uppmuntras till att utveckla sina sociala förmågor (utveckla sin empati, initiativförmåga, ansvarskänsla, tolerans och omtanke inför andra)</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1650" u="none" spc="0">
                <a:solidFill>
                  <a:srgbClr val="000000">
                    <a:alpha val="100000"/>
                  </a:srgbClr>
                </a:solidFill>
                <a:latin typeface="Arial"/>
              </a:rPr>
              <a:t>Jag upplever att personalen visar omsorg om mitt barn (exempelvis omvårdnad, omtanke och tillsyn)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personalen visar omsorg om mitt barn (exempelvis omvårdnad, omtanke och tillsyn)&quot; är andel instämmer 100%,  och för &quot;Jag upplever att personalen visar omsorg om mitt barn (exempelvis omvårdnad, omtanke och tillsyn)&quot; är andel instämmer 9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2828925"/>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2000" u="none" spc="0">
                <a:solidFill>
                  <a:srgbClr val="000000">
                    <a:alpha val="100000"/>
                  </a:srgbClr>
                </a:solidFill>
                <a:latin typeface="Arial"/>
              </a:rPr>
              <a:t>Jag upplever att förskolan bidrar till att mitt barn utvecklar en positiv bild av sig själv</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förskolan bidrar till att mitt barn utvecklar en positiv bild av sig själv&quot; är andel instämmer 100%,  och för &quot;Jag upplever att förskolan bidrar till att mitt barn utvecklar en positiv bild av sig själv&quot; är andel instämmer 9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2828925"/>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1550" u="none" spc="0">
                <a:solidFill>
                  <a:srgbClr val="000000">
                    <a:alpha val="100000"/>
                  </a:srgbClr>
                </a:solidFill>
                <a:latin typeface="Arial"/>
              </a:rPr>
              <a:t>Jag upplever att förskolan medvetet främjar alla barns möjligheter att utvecklas på lika villkor oavsett kön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förskolan medvetet främjar alla barns möjligheter att utvecklas på lika villkor oavsett kön&quot; är andel instämmer 100%,  och för &quot;Jag upplever att förskolan medvetet främjar alla barns möjligheter att utvecklas på lika villkor oavsett kön&quot; är andel instämmer 9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340042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¹För få svar
²Lydelse 2023: Jag upplever att barnen på förskolan ges lika möjligheter att utvecklas oberoende av kön, etnisk tillhörighet, religion eller funktionsnedsättning</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2750" u="none" spc="0">
                <a:solidFill>
                  <a:srgbClr val="000000">
                    <a:alpha val="100000"/>
                  </a:srgbClr>
                </a:solidFill>
                <a:latin typeface="Arial"/>
              </a:rPr>
              <a:t>Jag upplever att förskolans ledning är tillgängliga vid behov</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förskolans ledning är tillgängliga vid behov&quot; är andel instämmer 90%,  och för &quot;Jag upplever att förskolans ledning är tillgängliga vid behov&quot; är andel instämmer 83%."/>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2828925"/>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39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5"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Enkät</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Samtliga frågor</a:t>
            </a:r>
          </a:p>
        </p:txBody>
      </p:sp>
      <p:sp>
        <p:nvSpPr>
          <p:cNvPr id="3" name="textruta 2"/>
          <p:cNvSpPr txBox="1"/>
          <p:nvPr/>
        </p:nvSpPr>
        <p:spPr>
          <a:xfrm>
            <a:off x="552450" y="981075"/>
            <a:ext cx="11239500" cy="5429250"/>
          </a:xfrm>
          <a:prstGeom prst="rect">
            <a:avLst/>
          </a:prstGeom>
          <a:noFill/>
        </p:spPr>
        <p:txBody>
          <a:bodyPr lIns="91440" tIns="45720" rIns="91440" bIns="45720" rtlCol="0">
            <a:spAutoFit/>
          </a:bodyPr>
          <a:lstStyle/>
          <a:p>
            <a:pPr marL="0" marR="0" lvl="0" indent="0" algn="l" fontAlgn="t">
              <a:lnSpc>
                <a:spcPct val="100000"/>
              </a:lnSpc>
            </a:pPr>
            <a:r>
              <a:rPr lang="sv-SE" sz="1200" b="1" u="none" spc="0">
                <a:solidFill>
                  <a:srgbClr val="000000">
                    <a:alpha val="100000"/>
                  </a:srgbClr>
                </a:solidFill>
                <a:latin typeface="Arial"/>
              </a:rPr>
              <a:t>Basfrågor i enkäten</a:t>
            </a:r>
          </a:p>
          <a:p>
            <a:pPr marL="190500" marR="0" lvl="0" indent="-190500" algn="l" fontAlgn="base">
              <a:lnSpc>
                <a:spcPct val="100000"/>
              </a:lnSpc>
              <a:buClr>
                <a:srgbClr val="000000">
                  <a:alpha val="100000"/>
                </a:srgbClr>
              </a:buClr>
              <a:buFont typeface="Calibri"/>
              <a:buChar char="•"/>
            </a:pPr>
            <a:r>
              <a:rPr lang="sv-SE" sz="1200" u="none" spc="0">
                <a:solidFill>
                  <a:srgbClr val="000000">
                    <a:alpha val="100000"/>
                  </a:srgbClr>
                </a:solidFill>
                <a:latin typeface="Arial"/>
              </a:rPr>
              <a:t>Jag är nöjd med mitt barns förskola. 
Jag upplever att mitt barn utvecklas och lär i förskolan.  
Jag upplever att mitt barns språkliga förmåga utvecklas i förskolan (använder fler ord, ställer frågor och uttrycker tankar). 
Jag upplever att mitt barn får det stöd som behövs i förskolan.
Jag upplever att förskolan bidrar till att mitt barn visar ett intresse för hållbar utveckling (exempelvis klimat, miljö, återbruk, livsvillkor).
Jag får information om mitt barns utveckling och lärande.
Jag upplever att mitt barn känner sig tryggt på förskolan.
Jag upplever att förskolan bidrar till att mitt barn utvecklar förmåga till empati, tolerans och omtanke.
Jag upplever att personalen visar omsorg om mitt barn (exempelvis omvårdnad, omtanke och tillsyn).
Jag upplever att förskolan bidrar till att mitt barn utvecklar en positiv bild av sig själv. 
Jag upplever att förskola medvetet främjar alla barns möjligheter att utvecklas på lika villkor oavsett kön.
Jag upplever att förskolans ledning är tillgängliga vid behov.
Jag upplever att personalen bemöter mig på ett sätt som skapar förtroende och tillit.
Jag är nöjd med informationen jag får om maten som serveras på förskolan.
Jag upplever att förskolan bidrar till att mitt barn dagligen deltar i fysiska aktiviteter.</a:t>
            </a:r>
          </a:p>
          <a:p>
            <a:pPr marL="190500" marR="0" lvl="0" indent="-190500" algn="l" fontAlgn="base">
              <a:lnSpc>
                <a:spcPct val="100000"/>
              </a:lnSpc>
            </a:pPr>
            <a:endParaRPr lang="sv-SE" sz="1200" u="none" spc="0">
              <a:solidFill>
                <a:srgbClr val="000000">
                  <a:alpha val="100000"/>
                </a:srgbClr>
              </a:solidFill>
              <a:latin typeface="Arial"/>
            </a:endParaRPr>
          </a:p>
          <a:p>
            <a:pPr marL="190500" marR="0" lvl="0" indent="-190500" algn="l" fontAlgn="base">
              <a:lnSpc>
                <a:spcPct val="100000"/>
              </a:lnSpc>
            </a:pPr>
            <a:r>
              <a:rPr lang="sv-SE" sz="1200" b="1" u="none" spc="0">
                <a:solidFill>
                  <a:srgbClr val="000000">
                    <a:alpha val="100000"/>
                  </a:srgbClr>
                </a:solidFill>
                <a:latin typeface="Arial"/>
              </a:rPr>
              <a:t>Valfria tillvalsfrågor</a:t>
            </a:r>
          </a:p>
          <a:p>
            <a:pPr marL="190500" marR="0" lvl="0" indent="-190500" algn="l" fontAlgn="base">
              <a:lnSpc>
                <a:spcPct val="100000"/>
              </a:lnSpc>
              <a:buClr>
                <a:srgbClr val="000000">
                  <a:alpha val="100000"/>
                </a:srgbClr>
              </a:buClr>
              <a:buFont typeface="Calibri"/>
              <a:buChar char="•"/>
            </a:pPr>
            <a:r>
              <a:rPr lang="sv-SE" sz="1200" u="none" spc="0">
                <a:solidFill>
                  <a:srgbClr val="000000">
                    <a:alpha val="100000"/>
                  </a:srgbClr>
                </a:solidFill>
                <a:latin typeface="Arial"/>
              </a:rPr>
              <a:t>Jag upplever att förskolan är säker för mitt barn.
Jag upplever att miljön inomhus på mitt barns förskola bidrar till lek, utveckling och lärande (egen gård, närliggande park m.m.).
Jag upplever att utemiljön på mitt barns förskola bidrar till lek, utveckling och lärande.
Jag upplever att mitt barn utvecklar sitt matematiska tänkande i förskolan (antal, ordning, mätning, tid).
Jag upplever att mitt barn utvecklar sin förståelse för naturvetenskap i förskolan (kunskap om naturen, människor, samhälle, växter och djur).
Jag upplever att mitt barn utvecklar sin förmåga att skapa och uttrycka sig i olika former i förskolan (lek, bild, rörelse, sång och musik, dans och drama).
Jag känner mig välkommen att ställa frågor och framföra synpunkter på verksamheten.
Jag har fått information om förskolans mål och arbetssätt.
Jag upplever att mitt barns förskola serverar en varierad och näringsrik mat.</a:t>
            </a:r>
          </a:p>
          <a:p>
            <a:pPr marL="190500" marR="0" lvl="0" indent="-190500" algn="l" fontAlgn="base">
              <a:lnSpc>
                <a:spcPct val="100000"/>
              </a:lnSpc>
            </a:pPr>
            <a:endParaRPr lang="sv-SE" sz="1200" u="none" spc="0">
              <a:solidFill>
                <a:srgbClr val="000000">
                  <a:alpha val="100000"/>
                </a:srgbClr>
              </a:solidFill>
              <a:latin typeface="Arial"/>
            </a:endParaRPr>
          </a:p>
        </p:txBody>
      </p:sp>
      <p:sp>
        <p:nvSpPr>
          <p:cNvPr id="4" name="textruta 3"/>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2000" u="none" spc="0">
                <a:solidFill>
                  <a:srgbClr val="000000">
                    <a:alpha val="100000"/>
                  </a:srgbClr>
                </a:solidFill>
                <a:latin typeface="Arial"/>
              </a:rPr>
              <a:t>Jag upplever att personalen bemöter mig på ett sätt som skapar förtroende och tillit</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personalen bemöter mig på ett sätt som skapar förtroende och tillit&quot; är andel instämmer 100%,  och för &quot;Jag upplever att personalen bemöter mig på ett sätt som skapar förtroende och tillit&quot; är andel instämmer 9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2828925"/>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40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2200" u="none" spc="0">
                <a:solidFill>
                  <a:srgbClr val="000000">
                    <a:alpha val="100000"/>
                  </a:srgbClr>
                </a:solidFill>
                <a:latin typeface="Arial"/>
              </a:rPr>
              <a:t>Jag är nöjd med informationen jag får om maten som serveras på förskolan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är nöjd med informationen jag får om maten som serveras på förskolan&quot; är andel instämmer 100%,  och för &quot;Jag är nöjd med informationen jag får om maten som serveras på förskolan&quot; är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340042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¹För få svar</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41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705600"/>
          <a:chOff x="552450" y="333375"/>
          <a:chExt cx="11906250" cy="6705600"/>
        </a:xfrm>
      </p:grpSpPr>
      <p:sp>
        <p:nvSpPr>
          <p:cNvPr id="7"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2000" u="none" spc="0">
                <a:solidFill>
                  <a:srgbClr val="000000">
                    <a:alpha val="100000"/>
                  </a:srgbClr>
                </a:solidFill>
                <a:latin typeface="Arial"/>
              </a:rPr>
              <a:t>Jag upplever att förskolan bidrar till att mitt barn dagligen deltar i fysiska aktiviteter</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För &quot;Jag upplever att förskolan bidrar till att mitt barn dagligen deltar i fysiska aktiviteter&quot; är andel instämmer 100%,  och för &quot;Jag upplever att förskolan bidrar till att mitt barn dagligen deltar i fysiska aktiviteter&quot; är andel instämmer 7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076325"/>
            <a:ext cx="8810625" cy="3400425"/>
          </a:xfrm>
          <a:prstGeom prst="rect">
            <a:avLst/>
          </a:prstGeom>
          <a:noFill/>
        </p:spPr>
      </p:pic>
      <p:sp>
        <p:nvSpPr>
          <p:cNvPr id="5" name="textruta 4"/>
          <p:cNvSpPr txBox="1"/>
          <p:nvPr/>
        </p:nvSpPr>
        <p:spPr>
          <a:xfrm>
            <a:off x="2047875" y="6134100"/>
            <a:ext cx="9525000" cy="571500"/>
          </a:xfrm>
          <a:prstGeom prst="rect">
            <a:avLst/>
          </a:prstGeom>
          <a:noFill/>
        </p:spPr>
        <p:txBody>
          <a:bodyPr lIns="91440" tIns="45720" rIns="91440" bIns="45720" rtlCol="0" anchor="t">
            <a:spAutoFit/>
          </a:bodyPr>
          <a:lstStyle/>
          <a:p>
            <a:pPr marL="0" marR="0" lvl="0" indent="0" algn="l" fontAlgn="t">
              <a:lnSpc>
                <a:spcPct val="100000"/>
              </a:lnSpc>
            </a:pPr>
            <a:r>
              <a:rPr lang="sv-SE" sz="900" u="none" spc="0">
                <a:solidFill>
                  <a:srgbClr val="898989">
                    <a:alpha val="100000"/>
                  </a:srgbClr>
                </a:solidFill>
                <a:latin typeface="Arial"/>
              </a:rPr>
              <a:t>
¹För få svar
²Lydelse 2023: Jag upplever att mitt barn uppmuntras till fysiska aktiviteter</a:t>
            </a:r>
          </a:p>
        </p:txBody>
      </p:sp>
      <p:sp>
        <p:nvSpPr>
          <p:cNvPr id="6" name="textruta 5"/>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42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048000"/>
          <a:ext cx="8172450" cy="4000500"/>
          <a:chOff x="552450" y="3048000"/>
          <a:chExt cx="8172450" cy="4000500"/>
        </a:xfrm>
      </p:grpSpPr>
      <p:sp>
        <p:nvSpPr>
          <p:cNvPr id="2" name="Placeholder for title"/>
          <p:cNvSpPr txBox="1">
            <a:spLocks noGrp="1"/>
          </p:cNvSpPr>
          <p:nvPr>
            <p:ph type="title"/>
          </p:nvPr>
        </p:nvSpPr>
        <p:spPr>
          <a:xfrm>
            <a:off x="552450" y="3048000"/>
            <a:ext cx="7620000" cy="952500"/>
          </a:xfrm>
          <a:prstGeom prst="rect">
            <a:avLst/>
          </a:prstGeom>
          <a:noFill/>
        </p:spPr>
        <p:txBody>
          <a:bodyPr lIns="91440" tIns="45720" rIns="91440" bIns="45720" rtlCol="0" anchor="t">
            <a:spAutoFit/>
          </a:bodyPr>
          <a:lstStyle/>
          <a:p>
            <a:pPr marL="0" marR="0" lvl="0" indent="0" algn="l" fontAlgn="t">
              <a:lnSpc>
                <a:spcPct val="100000"/>
              </a:lnSpc>
            </a:pPr>
            <a:r>
              <a:rPr lang="sv-SE" sz="2600" u="none" spc="0">
                <a:solidFill>
                  <a:srgbClr val="233A45">
                    <a:alpha val="100000"/>
                  </a:srgbClr>
                </a:solidFill>
                <a:latin typeface="Arial"/>
              </a:rPr>
              <a:t>Ranking avdelningar per fråga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Jag är nöjd med mitt barns förskola</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44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050" u="none" spc="0">
                <a:solidFill>
                  <a:srgbClr val="000000">
                    <a:alpha val="100000"/>
                  </a:srgbClr>
                </a:solidFill>
                <a:latin typeface="Arial"/>
              </a:rPr>
              <a:t>Jag upplever att mitt barn utvecklas och lär i förskolan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45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1400" u="none" spc="0">
                <a:solidFill>
                  <a:srgbClr val="000000">
                    <a:alpha val="100000"/>
                  </a:srgbClr>
                </a:solidFill>
                <a:latin typeface="Arial"/>
              </a:rPr>
              <a:t>Jag upplever att mitt barns språkliga förmåga utvecklas i förskolan (använder fler ord, ställer frågor och uttrycker tankar)</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46</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2700" u="none" spc="0">
                <a:solidFill>
                  <a:srgbClr val="000000">
                    <a:alpha val="100000"/>
                  </a:srgbClr>
                </a:solidFill>
                <a:latin typeface="Arial"/>
              </a:rPr>
              <a:t>Jag upplever att mitt barn får det stöd som behövs i förskolan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9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47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1250" u="none" spc="0">
                <a:solidFill>
                  <a:srgbClr val="000000">
                    <a:alpha val="100000"/>
                  </a:srgbClr>
                </a:solidFill>
                <a:latin typeface="Arial"/>
              </a:rPr>
              <a:t>Jag upplever att förskolan bidrar till att mitt barn visar ett intresse för hållbar utveckling (exempelvis klimat, miljö, återbruk, livsvillkor)</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48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2950" u="none" spc="0">
                <a:solidFill>
                  <a:srgbClr val="000000">
                    <a:alpha val="100000"/>
                  </a:srgbClr>
                </a:solidFill>
                <a:latin typeface="Arial"/>
              </a:rPr>
              <a:t>Jag får information om mitt barns utveckling och lärande</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49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4"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Svarsfrekvenser</a:t>
            </a:r>
          </a:p>
        </p:txBody>
      </p:sp>
      <p:sp>
        <p:nvSpPr>
          <p:cNvPr id="2" name="textruta 1"/>
          <p:cNvSpPr txBox="1"/>
          <p:nvPr/>
        </p:nvSpPr>
        <p:spPr>
          <a:xfrm>
            <a:off x="552450" y="981075"/>
            <a:ext cx="11239500" cy="5429250"/>
          </a:xfrm>
          <a:prstGeom prst="rect">
            <a:avLst/>
          </a:prstGeom>
          <a:noFill/>
        </p:spPr>
        <p:txBody>
          <a:bodyPr lIns="91440" tIns="45720" rIns="91440" bIns="45720" rtlCol="0" anchor="t">
            <a:spAutoFit/>
          </a:bodyPr>
          <a:lstStyle/>
          <a:p>
            <a:pPr marL="0" marR="0" lvl="0" indent="0" algn="l" fontAlgn="t">
              <a:lnSpc>
                <a:spcPct val="100000"/>
              </a:lnSpc>
            </a:pPr>
            <a:r>
              <a:rPr lang="sv-SE" sz="1200" u="none" spc="0">
                <a:solidFill>
                  <a:srgbClr val="000000">
                    <a:alpha val="100000"/>
                  </a:srgbClr>
                </a:solidFill>
                <a:latin typeface="Arial"/>
              </a:rPr>
              <a:t>Bromma antal svar 2752 - svarsfrekvens 66 procent
"Andante förskolor Utflyktsvägen" antal svar 11 - svarsfrekvens 85 procent
Avdelningar:
Avd 1 antal svar 11 - svarsfrekvens 85 procent
  </a:t>
            </a:r>
          </a:p>
        </p:txBody>
      </p:sp>
      <p:sp>
        <p:nvSpPr>
          <p:cNvPr id="3" name="textruta 2"/>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5</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2950" u="none" spc="0">
                <a:solidFill>
                  <a:srgbClr val="000000">
                    <a:alpha val="100000"/>
                  </a:srgbClr>
                </a:solidFill>
                <a:latin typeface="Arial"/>
              </a:rPr>
              <a:t>Jag upplever att mitt barn känner sig tryggt på förskolan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50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1650" u="none" spc="0">
                <a:solidFill>
                  <a:srgbClr val="000000">
                    <a:alpha val="100000"/>
                  </a:srgbClr>
                </a:solidFill>
                <a:latin typeface="Arial"/>
              </a:rPr>
              <a:t>Jag upplever att förskolan bidrar till att mitt barn utvecklar förmåga till empati, tolerans och omtanke</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51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1650" u="none" spc="0">
                <a:solidFill>
                  <a:srgbClr val="000000">
                    <a:alpha val="100000"/>
                  </a:srgbClr>
                </a:solidFill>
                <a:latin typeface="Arial"/>
              </a:rPr>
              <a:t>Jag upplever att personalen visar omsorg om mitt barn (exempelvis omvårdnad, omtanke och tillsyn)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9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52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2000" u="none" spc="0">
                <a:solidFill>
                  <a:srgbClr val="000000">
                    <a:alpha val="100000"/>
                  </a:srgbClr>
                </a:solidFill>
                <a:latin typeface="Arial"/>
              </a:rPr>
              <a:t>Jag upplever att förskolan bidrar till att mitt barn utvecklar en positiv bild av sig själv</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9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53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1550" u="none" spc="0">
                <a:solidFill>
                  <a:srgbClr val="000000">
                    <a:alpha val="100000"/>
                  </a:srgbClr>
                </a:solidFill>
                <a:latin typeface="Arial"/>
              </a:rPr>
              <a:t>Jag upplever att förskolan medvetet främjar alla barns möjligheter att utvecklas på lika villkor oavsett kön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9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54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2750" u="none" spc="0">
                <a:solidFill>
                  <a:srgbClr val="000000">
                    <a:alpha val="100000"/>
                  </a:srgbClr>
                </a:solidFill>
                <a:latin typeface="Arial"/>
              </a:rPr>
              <a:t>Jag upplever att förskolans ledning är tillgängliga vid behov</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8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55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2000" u="none" spc="0">
                <a:solidFill>
                  <a:srgbClr val="000000">
                    <a:alpha val="100000"/>
                  </a:srgbClr>
                </a:solidFill>
                <a:latin typeface="Arial"/>
              </a:rPr>
              <a:t>Jag upplever att personalen bemöter mig på ett sätt som skapar förtroende och tillit</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9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56</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2200" u="none" spc="0">
                <a:solidFill>
                  <a:srgbClr val="000000">
                    <a:alpha val="100000"/>
                  </a:srgbClr>
                </a:solidFill>
                <a:latin typeface="Arial"/>
              </a:rPr>
              <a:t>Jag är nöjd med informationen jag får om maten som serveras på förskolan</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10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57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333375"/>
          <a:ext cx="11906250" cy="6667500"/>
          <a:chOff x="552450" y="333375"/>
          <a:chExt cx="11906250" cy="6667500"/>
        </a:xfrm>
      </p:grpSpPr>
      <p:sp>
        <p:nvSpPr>
          <p:cNvPr id="6" name="Placeholder for title"/>
          <p:cNvSpPr txBox="1">
            <a:spLocks noGrp="1"/>
          </p:cNvSpPr>
          <p:nvPr>
            <p:ph type="title"/>
          </p:nvPr>
        </p:nvSpPr>
        <p:spPr>
          <a:xfrm>
            <a:off x="552450" y="333375"/>
            <a:ext cx="10287000" cy="381000"/>
          </a:xfrm>
          <a:prstGeom prst="rect">
            <a:avLst/>
          </a:prstGeom>
          <a:noFill/>
        </p:spPr>
        <p:txBody>
          <a:bodyPr lIns="91440" tIns="45720" rIns="91440" bIns="45720" rtlCol="0" anchor="b">
            <a:normAutofit/>
          </a:bodyPr>
          <a:lstStyle/>
          <a:p>
            <a:pPr marL="0" marR="0" lvl="0" indent="0" algn="l" fontAlgn="b">
              <a:lnSpc>
                <a:spcPct val="100000"/>
              </a:lnSpc>
            </a:pPr>
            <a:r>
              <a:rPr lang="sv-SE" sz="2000" u="none" spc="0">
                <a:solidFill>
                  <a:srgbClr val="000000">
                    <a:alpha val="100000"/>
                  </a:srgbClr>
                </a:solidFill>
                <a:latin typeface="Arial"/>
              </a:rPr>
              <a:t>Jag upplever att förskolan bidrar till att mitt barn dagligen deltar i fysiska aktiviteter</a:t>
            </a:r>
          </a:p>
        </p:txBody>
      </p:sp>
      <p:sp>
        <p:nvSpPr>
          <p:cNvPr id="2"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3" name="textruta 2"/>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pic>
        <p:nvPicPr>
          <p:cNvPr id="4" name="Chart" descr="Andante förskolor Utflyktsvägen har högst andel instämmer: 8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5450" y="1457325"/>
            <a:ext cx="8810625" cy="1714500"/>
          </a:xfrm>
          <a:prstGeom prst="rect">
            <a:avLst/>
          </a:prstGeom>
          <a:noFill/>
        </p:spPr>
      </p:pic>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58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266700"/>
          <a:ext cx="11906250" cy="6667500"/>
          <a:chOff x="552450" y="266700"/>
          <a:chExt cx="11906250" cy="6667500"/>
        </a:xfrm>
      </p:grpSpPr>
      <p:pic>
        <p:nvPicPr>
          <p:cNvPr id="6" name="Chart" descr="2025  är högre på  6 av 15 värden: Nöjd med verksamheten: 100 jämfört med 87, Intresse för hållbar utveckling: 100 jämfört med 93, Personalen visar omsorg: 95 jämfört med 93, Bidrar till positiv bild av sig själv: 95 jämfört med 93, Bemötande skapar förtroende och tillit: 95 jämfört med 80, Information om mat: 100 jämfört med 93. 2024  är högre på  4 av 15 värden: Får det stöd som behövs: 100 jämfört med 95, Lika möjlighet att utvecklas: 100 jämfört med 95, Ledningen är tillgängliga: 100 jämfört med 86, Fysiska aktiviteter: 93 jämfört med 86. 2025  och 2024  har ungefär lika värden på 5 av 15 värden: Utvecklas och lär: 100, Språklig utveckling: 100, Information om utv. och lärande: 100, Trygg i verksamheten: 100, Sociala förmågor: 100. "/>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6000" y="266700"/>
            <a:ext cx="7620000" cy="6191250"/>
          </a:xfrm>
          <a:prstGeom prst="rect">
            <a:avLst/>
          </a:prstGeom>
          <a:noFill/>
        </p:spPr>
      </p:pic>
      <p:sp>
        <p:nvSpPr>
          <p:cNvPr id="2"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Spindeldiagram - År</a:t>
            </a:r>
          </a:p>
        </p:txBody>
      </p:sp>
      <p:sp>
        <p:nvSpPr>
          <p:cNvPr id="3"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4" name="textruta 3"/>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266700"/>
          <a:ext cx="11906250" cy="6667500"/>
          <a:chOff x="552450" y="266700"/>
          <a:chExt cx="11906250" cy="6667500"/>
        </a:xfrm>
      </p:grpSpPr>
      <p:pic>
        <p:nvPicPr>
          <p:cNvPr id="6" name="Chart"/>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6000" y="266700"/>
            <a:ext cx="7620000" cy="6191250"/>
          </a:xfrm>
          <a:prstGeom prst="rect">
            <a:avLst/>
          </a:prstGeom>
          <a:noFill/>
        </p:spPr>
      </p:pic>
      <p:sp>
        <p:nvSpPr>
          <p:cNvPr id="2"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Spindeldiagram - Mot staden</a:t>
            </a:r>
          </a:p>
        </p:txBody>
      </p:sp>
      <p:sp>
        <p:nvSpPr>
          <p:cNvPr id="3"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(11 svar, 85%)</a:t>
            </a:r>
          </a:p>
        </p:txBody>
      </p:sp>
      <p:sp>
        <p:nvSpPr>
          <p:cNvPr id="4" name="textruta 3"/>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266700"/>
          <a:ext cx="11906250" cy="6667500"/>
          <a:chOff x="552450" y="266700"/>
          <a:chExt cx="11906250" cy="6667500"/>
        </a:xfrm>
      </p:grpSpPr>
      <p:pic>
        <p:nvPicPr>
          <p:cNvPr id="6" name="Chart" descr="Pojke  är högre på  6 av 15 värden: Får det stöd som behövs: 100 jämfört med 90, Personalen visar omsorg: 100 jämfört med 90, Bidrar till positiv bild av sig själv: 100 jämfört med 90, Lika möjlighet att utvecklas: 100 jämfört med 90, Bemötande skapar förtroende och tillit: 100 jämfört med 90, Fysiska aktiviteter: 100 jämfört med 70. Flicka  är högre på  1 av 15 värden: Ledningen är tillgängliga: 90 jämfört med 83. Pojke  och Flicka  har ungefär lika värden på 8 av 15 värden: Nöjd med verksamheten: 100, Utvecklas och lär: 100, Språklig utveckling: 100, Intresse för hållbar utveckling: 100, Information om utv. och lärande: 100, Trygg i verksamheten: 100, Sociala förmågor: 100, Information om mat: 100. "/>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6000" y="266700"/>
            <a:ext cx="7620000" cy="6191250"/>
          </a:xfrm>
          <a:prstGeom prst="rect">
            <a:avLst/>
          </a:prstGeom>
          <a:noFill/>
        </p:spPr>
      </p:pic>
      <p:sp>
        <p:nvSpPr>
          <p:cNvPr id="2"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Spindeldiagram - Kön</a:t>
            </a:r>
          </a:p>
        </p:txBody>
      </p:sp>
      <p:sp>
        <p:nvSpPr>
          <p:cNvPr id="3"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a:t>
            </a:r>
          </a:p>
        </p:txBody>
      </p:sp>
      <p:sp>
        <p:nvSpPr>
          <p:cNvPr id="4" name="textruta 3"/>
          <p:cNvSpPr txBox="1"/>
          <p:nvPr/>
        </p:nvSpPr>
        <p:spPr>
          <a:xfrm>
            <a:off x="552450" y="981075"/>
            <a:ext cx="9048750" cy="381000"/>
          </a:xfrm>
          <a:prstGeom prst="rect">
            <a:avLst/>
          </a:prstGeom>
          <a:noFill/>
        </p:spPr>
        <p:txBody>
          <a:bodyPr lIns="91440" tIns="45720" rIns="91440" bIns="45720" rtlCol="0" anchor="t">
            <a:normAutofit/>
          </a:bodyPr>
          <a:lstStyle/>
          <a:p>
            <a:pPr marL="0" marR="0" lvl="0" indent="0" algn="l" fontAlgn="t">
              <a:lnSpc>
                <a:spcPct val="100000"/>
              </a:lnSpc>
            </a:pPr>
            <a:r>
              <a:rPr lang="sv-SE" sz="1300" u="none" spc="0">
                <a:solidFill>
                  <a:srgbClr val="000000">
                    <a:alpha val="100000"/>
                  </a:srgbClr>
                </a:solidFill>
                <a:latin typeface="Arial"/>
              </a:rPr>
              <a:t>Andante förskolor Utflyktsvägen</a:t>
            </a:r>
          </a:p>
        </p:txBody>
      </p:sp>
      <p:sp>
        <p:nvSpPr>
          <p:cNvPr id="5" name="textruta 4"/>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52450" y="266700"/>
          <a:ext cx="11906250" cy="6667500"/>
          <a:chOff x="552450" y="266700"/>
          <a:chExt cx="11906250" cy="6667500"/>
        </a:xfrm>
      </p:grpSpPr>
      <p:pic>
        <p:nvPicPr>
          <p:cNvPr id="5" name="Chart" descr="Avd 1  och Andante förskolor Utflyktsvägen  har ungefär lika värden på 15 av 15 värden: Nöjd med verksamheten: 100, Utvecklas och lär: 100, Språklig utveckling: 100, Får det stöd som behövs: 95, Intresse för hållbar utveckling: 100, Information om utv. och lärande: 100, Trygg i verksamheten: 100, Sociala förmågor: 100, Personalen visar omsorg: 95, Bidrar till positiv bild av sig själv: 95, Lika möjlighet att utvecklas: 95, Ledningen är tillgängliga: 86, Bemötande skapar förtroende och tillit: 95, Information om mat: 100, Fysiska aktiviteter: 86. "/>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6000" y="266700"/>
            <a:ext cx="7620000" cy="6191250"/>
          </a:xfrm>
          <a:prstGeom prst="rect">
            <a:avLst/>
          </a:prstGeom>
          <a:noFill/>
        </p:spPr>
      </p:pic>
      <p:sp>
        <p:nvSpPr>
          <p:cNvPr id="2" name="Placeholder for title"/>
          <p:cNvSpPr txBox="1">
            <a:spLocks noGrp="1"/>
          </p:cNvSpPr>
          <p:nvPr>
            <p:ph type="title"/>
          </p:nvPr>
        </p:nvSpPr>
        <p:spPr>
          <a:xfrm>
            <a:off x="552450" y="333375"/>
            <a:ext cx="10287000" cy="381000"/>
          </a:xfrm>
          <a:prstGeom prst="rect">
            <a:avLst/>
          </a:prstGeom>
          <a:noFill/>
        </p:spPr>
        <p:txBody>
          <a:bodyPr wrap="none" lIns="91440" tIns="45720" rIns="91440" bIns="45720" rtlCol="0" anchor="b">
            <a:normAutofit/>
          </a:bodyPr>
          <a:lstStyle/>
          <a:p>
            <a:pPr marL="0" marR="0" lvl="0" indent="0" algn="l" fontAlgn="b">
              <a:lnSpc>
                <a:spcPct val="100000"/>
              </a:lnSpc>
            </a:pPr>
            <a:r>
              <a:rPr lang="sv-SE" sz="3200" u="none" spc="0">
                <a:solidFill>
                  <a:srgbClr val="000000">
                    <a:alpha val="100000"/>
                  </a:srgbClr>
                </a:solidFill>
                <a:latin typeface="Arial"/>
              </a:rPr>
              <a:t>Spindeldiagram - Avdelningar</a:t>
            </a:r>
          </a:p>
        </p:txBody>
      </p:sp>
      <p:sp>
        <p:nvSpPr>
          <p:cNvPr id="3" name="Placeholder for subTitle"/>
          <p:cNvSpPr txBox="1">
            <a:spLocks noGrp="1"/>
          </p:cNvSpPr>
          <p:nvPr>
            <p:ph type="subTitle"/>
          </p:nvPr>
        </p:nvSpPr>
        <p:spPr>
          <a:xfrm>
            <a:off x="552450" y="723900"/>
            <a:ext cx="8191500" cy="381000"/>
          </a:xfrm>
          <a:prstGeom prst="rect">
            <a:avLst/>
          </a:prstGeom>
          <a:noFill/>
        </p:spPr>
        <p:txBody>
          <a:bodyPr lIns="91440" tIns="45720" rIns="91440" bIns="45720" rtlCol="0" anchor="t">
            <a:normAutofit/>
          </a:bodyPr>
          <a:lstStyle/>
          <a:p>
            <a:pPr marL="0" marR="0" lvl="0" indent="0" algn="l" fontAlgn="t">
              <a:lnSpc>
                <a:spcPct val="100000"/>
              </a:lnSpc>
            </a:pPr>
            <a:r>
              <a:rPr lang="sv-SE" sz="1600" u="none" spc="0">
                <a:solidFill>
                  <a:srgbClr val="000000">
                    <a:alpha val="100000"/>
                  </a:srgbClr>
                </a:solidFill>
                <a:latin typeface="Arial"/>
              </a:rPr>
              <a:t>Vårdnadshavare Förskola </a:t>
            </a:r>
          </a:p>
        </p:txBody>
      </p:sp>
      <p:sp>
        <p:nvSpPr>
          <p:cNvPr id="4" name="textruta 3"/>
          <p:cNvSpPr txBox="1"/>
          <p:nvPr/>
        </p:nvSpPr>
        <p:spPr>
          <a:xfrm>
            <a:off x="11430000" y="6477000"/>
            <a:ext cx="476250" cy="190500"/>
          </a:xfrm>
          <a:prstGeom prst="rect">
            <a:avLst/>
          </a:prstGeom>
          <a:noFill/>
        </p:spPr>
        <p:txBody>
          <a:bodyPr lIns="91440" tIns="45720" rIns="91440" bIns="45720" rtlCol="0" anchor="b">
            <a:spAutoFit/>
          </a:bodyPr>
          <a:lstStyle/>
          <a:p>
            <a:pPr marL="0" marR="0" lvl="0" indent="0" algn="r" fontAlgn="b">
              <a:lnSpc>
                <a:spcPct val="100000"/>
              </a:lnSpc>
            </a:pPr>
            <a:r>
              <a:rPr lang="sv-SE" sz="800" u="none" spc="0">
                <a:solidFill>
                  <a:srgbClr val="898989">
                    <a:alpha val="100000"/>
                  </a:srgbClr>
                </a:solidFill>
                <a:latin typeface="Arial"/>
              </a:rPr>
              <a:t>9</a:t>
            </a:r>
          </a:p>
        </p:txBody>
      </p:sp>
    </p:spTree>
  </p:cSld>
  <p:clrMapOvr>
    <a:masterClrMapping/>
  </p:clrMapOvr>
</p:sld>
</file>

<file path=ppt/theme/theme1.xml><?xml version="1.0" encoding="utf-8"?>
<a:theme xmlns:a="http://schemas.openxmlformats.org/drawingml/2006/main" name="Theme43">
  <a:themeElements>
    <a:clrScheme name="Theme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2235</Words>
  <Application>Microsoft Office PowerPoint</Application>
  <PresentationFormat>Bredbild</PresentationFormat>
  <Paragraphs>240</Paragraphs>
  <Slides>58</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58</vt:i4>
      </vt:variant>
    </vt:vector>
  </HeadingPairs>
  <TitlesOfParts>
    <vt:vector size="61" baseType="lpstr">
      <vt:lpstr>Arial</vt:lpstr>
      <vt:lpstr>Calibri</vt:lpstr>
      <vt:lpstr>Theme43</vt:lpstr>
      <vt:lpstr>Vårdnadshavare Förskola</vt:lpstr>
      <vt:lpstr>Om undersökningen</vt:lpstr>
      <vt:lpstr>Om undersökningen</vt:lpstr>
      <vt:lpstr>Enkät</vt:lpstr>
      <vt:lpstr>Svarsfrekvenser</vt:lpstr>
      <vt:lpstr>Spindeldiagram - År</vt:lpstr>
      <vt:lpstr>Spindeldiagram - Mot staden</vt:lpstr>
      <vt:lpstr>Spindeldiagram - Kön</vt:lpstr>
      <vt:lpstr>Spindeldiagram - Avdelningar</vt:lpstr>
      <vt:lpstr>Index per område och KF-indikator</vt:lpstr>
      <vt:lpstr>Index per område och KF-indikator</vt:lpstr>
      <vt:lpstr>Index per område och KF-indikator</vt:lpstr>
      <vt:lpstr>Resultat per fråga</vt:lpstr>
      <vt:lpstr>HELHETSOMDÖME</vt:lpstr>
      <vt:lpstr>UTVECKLING OCH LÄRANDE</vt:lpstr>
      <vt:lpstr>UTVECKLING OCH LÄRANDE</vt:lpstr>
      <vt:lpstr>NORMER OCH VÄRDEN</vt:lpstr>
      <vt:lpstr>NORMER OCH VÄRDEN</vt:lpstr>
      <vt:lpstr>SAMVERKAN MED HEMMET</vt:lpstr>
      <vt:lpstr>KOST, RÖRELSE OCH HÄLSA</vt:lpstr>
      <vt:lpstr>Redovisning per kön</vt:lpstr>
      <vt:lpstr>HELHETSOMDÖME</vt:lpstr>
      <vt:lpstr>UTVECKLING OCH LÄRANDE</vt:lpstr>
      <vt:lpstr>NORMER OCH VÄRDEN</vt:lpstr>
      <vt:lpstr>SAMVERKAN MED HEMMET</vt:lpstr>
      <vt:lpstr>KOST, RÖRELSE OCH HÄLSA</vt:lpstr>
      <vt:lpstr>KF Indikator</vt:lpstr>
      <vt:lpstr>Jag är nöjd med mitt barns förskola</vt:lpstr>
      <vt:lpstr>Jag upplever att mitt barn utvecklas och lär i förskolan</vt:lpstr>
      <vt:lpstr>Jag upplever att mitt barns språkliga förmåga utvecklas i förskolan (använder fler ord, ställer frågor och uttrycker tankar)</vt:lpstr>
      <vt:lpstr>Jag upplever att mitt barn får det stöd som behövs i förskolan</vt:lpstr>
      <vt:lpstr>Jag upplever att förskolan bidrar till att mitt barn visar ett intresse för hållbar utveckling (exempelvis klimat, miljö, återbruk, livsvillkor)</vt:lpstr>
      <vt:lpstr>Jag får information om mitt barns utveckling och lärande</vt:lpstr>
      <vt:lpstr>Jag upplever att mitt barn känner sig tryggt på förskolan</vt:lpstr>
      <vt:lpstr>Jag upplever att förskolan bidrar till att mitt barn utvecklar förmåga till empati, tolerans och omtanke</vt:lpstr>
      <vt:lpstr>Jag upplever att personalen visar omsorg om mitt barn (exempelvis omvårdnad, omtanke och tillsyn)</vt:lpstr>
      <vt:lpstr>Jag upplever att förskolan bidrar till att mitt barn utvecklar en positiv bild av sig själv</vt:lpstr>
      <vt:lpstr>Jag upplever att förskolan medvetet främjar alla barns möjligheter att utvecklas på lika villkor oavsett kön</vt:lpstr>
      <vt:lpstr>Jag upplever att förskolans ledning är tillgängliga vid behov</vt:lpstr>
      <vt:lpstr>Jag upplever att personalen bemöter mig på ett sätt som skapar förtroende och tillit</vt:lpstr>
      <vt:lpstr>Jag är nöjd med informationen jag får om maten som serveras på förskolan</vt:lpstr>
      <vt:lpstr>Jag upplever att förskolan bidrar till att mitt barn dagligen deltar i fysiska aktiviteter</vt:lpstr>
      <vt:lpstr>Ranking avdelningar per fråga</vt:lpstr>
      <vt:lpstr>Jag är nöjd med mitt barns förskola</vt:lpstr>
      <vt:lpstr>Jag upplever att mitt barn utvecklas och lär i förskolan</vt:lpstr>
      <vt:lpstr>Jag upplever att mitt barns språkliga förmåga utvecklas i förskolan (använder fler ord, ställer frågor och uttrycker tankar)</vt:lpstr>
      <vt:lpstr>Jag upplever att mitt barn får det stöd som behövs i förskolan</vt:lpstr>
      <vt:lpstr>Jag upplever att förskolan bidrar till att mitt barn visar ett intresse för hållbar utveckling (exempelvis klimat, miljö, återbruk, livsvillkor)</vt:lpstr>
      <vt:lpstr>Jag får information om mitt barns utveckling och lärande</vt:lpstr>
      <vt:lpstr>Jag upplever att mitt barn känner sig tryggt på förskolan</vt:lpstr>
      <vt:lpstr>Jag upplever att förskolan bidrar till att mitt barn utvecklar förmåga till empati, tolerans och omtanke</vt:lpstr>
      <vt:lpstr>Jag upplever att personalen visar omsorg om mitt barn (exempelvis omvårdnad, omtanke och tillsyn)</vt:lpstr>
      <vt:lpstr>Jag upplever att förskolan bidrar till att mitt barn utvecklar en positiv bild av sig själv</vt:lpstr>
      <vt:lpstr>Jag upplever att förskolan medvetet främjar alla barns möjligheter att utvecklas på lika villkor oavsett kön</vt:lpstr>
      <vt:lpstr>Jag upplever att förskolans ledning är tillgängliga vid behov</vt:lpstr>
      <vt:lpstr>Jag upplever att personalen bemöter mig på ett sätt som skapar förtroende och tillit</vt:lpstr>
      <vt:lpstr>Jag är nöjd med informationen jag får om maten som serveras på förskolan</vt:lpstr>
      <vt:lpstr>Jag upplever att förskolan bidrar till att mitt barn dagligen deltar i fysiska aktiviteter</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Suzanne Rath</cp:lastModifiedBy>
  <cp:revision>1</cp:revision>
  <dcterms:created xsi:type="dcterms:W3CDTF">2025-04-14T07:29:13Z</dcterms:created>
  <dcterms:modified xsi:type="dcterms:W3CDTF">2025-04-29T11:10:36Z</dcterms:modified>
  <cp:category/>
</cp:coreProperties>
</file>